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355" r:id="rId3"/>
    <p:sldId id="2356" r:id="rId4"/>
    <p:sldId id="1810" r:id="rId5"/>
    <p:sldId id="1811" r:id="rId6"/>
    <p:sldId id="1215" r:id="rId7"/>
    <p:sldId id="2215" r:id="rId8"/>
    <p:sldId id="2280" r:id="rId9"/>
    <p:sldId id="2288" r:id="rId10"/>
    <p:sldId id="2289" r:id="rId11"/>
    <p:sldId id="2290" r:id="rId12"/>
    <p:sldId id="1980" r:id="rId14"/>
    <p:sldId id="1982" r:id="rId15"/>
    <p:sldId id="1983" r:id="rId16"/>
    <p:sldId id="2292" r:id="rId17"/>
    <p:sldId id="2293" r:id="rId18"/>
    <p:sldId id="2294" r:id="rId19"/>
    <p:sldId id="1988" r:id="rId20"/>
    <p:sldId id="1989" r:id="rId21"/>
    <p:sldId id="1984" r:id="rId22"/>
    <p:sldId id="1990" r:id="rId23"/>
    <p:sldId id="1991" r:id="rId24"/>
    <p:sldId id="1992" r:id="rId25"/>
    <p:sldId id="2291" r:id="rId26"/>
    <p:sldId id="2295" r:id="rId27"/>
    <p:sldId id="1994" r:id="rId28"/>
    <p:sldId id="2296" r:id="rId29"/>
    <p:sldId id="1293" r:id="rId30"/>
    <p:sldId id="2143" r:id="rId31"/>
    <p:sldId id="2145" r:id="rId32"/>
    <p:sldId id="2305" r:id="rId33"/>
    <p:sldId id="2306" r:id="rId34"/>
    <p:sldId id="2309" r:id="rId35"/>
    <p:sldId id="2310" r:id="rId36"/>
    <p:sldId id="2307" r:id="rId37"/>
    <p:sldId id="2311" r:id="rId38"/>
    <p:sldId id="2312" r:id="rId39"/>
    <p:sldId id="2146" r:id="rId40"/>
    <p:sldId id="2147" r:id="rId41"/>
    <p:sldId id="2313" r:id="rId42"/>
    <p:sldId id="2314" r:id="rId43"/>
    <p:sldId id="2165" r:id="rId44"/>
    <p:sldId id="2151" r:id="rId45"/>
    <p:sldId id="2315" r:id="rId46"/>
    <p:sldId id="2316" r:id="rId47"/>
    <p:sldId id="2317" r:id="rId48"/>
    <p:sldId id="2318" r:id="rId49"/>
    <p:sldId id="2154" r:id="rId50"/>
    <p:sldId id="2155" r:id="rId51"/>
    <p:sldId id="2156" r:id="rId52"/>
    <p:sldId id="2319" r:id="rId53"/>
    <p:sldId id="2158" r:id="rId54"/>
    <p:sldId id="2320" r:id="rId55"/>
    <p:sldId id="2321" r:id="rId56"/>
    <p:sldId id="2322" r:id="rId57"/>
    <p:sldId id="2159" r:id="rId58"/>
    <p:sldId id="2160" r:id="rId59"/>
    <p:sldId id="2161" r:id="rId60"/>
    <p:sldId id="2162" r:id="rId61"/>
    <p:sldId id="2163" r:id="rId62"/>
    <p:sldId id="2323" r:id="rId63"/>
    <p:sldId id="2324" r:id="rId64"/>
    <p:sldId id="2144" r:id="rId65"/>
    <p:sldId id="2203" r:id="rId66"/>
    <p:sldId id="2325" r:id="rId67"/>
    <p:sldId id="2326" r:id="rId68"/>
    <p:sldId id="2327" r:id="rId69"/>
    <p:sldId id="2328" r:id="rId70"/>
    <p:sldId id="2330" r:id="rId71"/>
    <p:sldId id="2331" r:id="rId72"/>
    <p:sldId id="2332" r:id="rId73"/>
    <p:sldId id="2333" r:id="rId74"/>
    <p:sldId id="2334" r:id="rId75"/>
    <p:sldId id="2206" r:id="rId76"/>
    <p:sldId id="472" r:id="rId77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97"/>
        <p:guide pos="35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453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22.png"/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4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5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7.xml"/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8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189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8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0.xml"/><Relationship Id="rId3" Type="http://schemas.openxmlformats.org/officeDocument/2006/relationships/image" Target="../media/image37.png"/><Relationship Id="rId2" Type="http://schemas.openxmlformats.org/officeDocument/2006/relationships/tags" Target="../tags/tag30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5.xml"/><Relationship Id="rId2" Type="http://schemas.openxmlformats.org/officeDocument/2006/relationships/image" Target="../media/image19.png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6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7.xml"/><Relationship Id="rId2" Type="http://schemas.openxmlformats.org/officeDocument/2006/relationships/image" Target="../media/image19.png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9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318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416.xml"/><Relationship Id="rId98" Type="http://schemas.openxmlformats.org/officeDocument/2006/relationships/tags" Target="../tags/tag415.xml"/><Relationship Id="rId97" Type="http://schemas.openxmlformats.org/officeDocument/2006/relationships/tags" Target="../tags/tag414.xml"/><Relationship Id="rId96" Type="http://schemas.openxmlformats.org/officeDocument/2006/relationships/tags" Target="../tags/tag413.xml"/><Relationship Id="rId95" Type="http://schemas.openxmlformats.org/officeDocument/2006/relationships/tags" Target="../tags/tag412.xml"/><Relationship Id="rId94" Type="http://schemas.openxmlformats.org/officeDocument/2006/relationships/tags" Target="../tags/tag411.xml"/><Relationship Id="rId93" Type="http://schemas.openxmlformats.org/officeDocument/2006/relationships/tags" Target="../tags/tag410.xml"/><Relationship Id="rId92" Type="http://schemas.openxmlformats.org/officeDocument/2006/relationships/tags" Target="../tags/tag409.xml"/><Relationship Id="rId91" Type="http://schemas.openxmlformats.org/officeDocument/2006/relationships/tags" Target="../tags/tag408.xml"/><Relationship Id="rId90" Type="http://schemas.openxmlformats.org/officeDocument/2006/relationships/tags" Target="../tags/tag407.xml"/><Relationship Id="rId9" Type="http://schemas.openxmlformats.org/officeDocument/2006/relationships/tags" Target="../tags/tag326.xml"/><Relationship Id="rId89" Type="http://schemas.openxmlformats.org/officeDocument/2006/relationships/tags" Target="../tags/tag406.xml"/><Relationship Id="rId88" Type="http://schemas.openxmlformats.org/officeDocument/2006/relationships/tags" Target="../tags/tag405.xml"/><Relationship Id="rId87" Type="http://schemas.openxmlformats.org/officeDocument/2006/relationships/tags" Target="../tags/tag404.xml"/><Relationship Id="rId86" Type="http://schemas.openxmlformats.org/officeDocument/2006/relationships/tags" Target="../tags/tag403.xml"/><Relationship Id="rId85" Type="http://schemas.openxmlformats.org/officeDocument/2006/relationships/tags" Target="../tags/tag402.xml"/><Relationship Id="rId84" Type="http://schemas.openxmlformats.org/officeDocument/2006/relationships/tags" Target="../tags/tag401.xml"/><Relationship Id="rId83" Type="http://schemas.openxmlformats.org/officeDocument/2006/relationships/tags" Target="../tags/tag400.xml"/><Relationship Id="rId82" Type="http://schemas.openxmlformats.org/officeDocument/2006/relationships/tags" Target="../tags/tag399.xml"/><Relationship Id="rId81" Type="http://schemas.openxmlformats.org/officeDocument/2006/relationships/tags" Target="../tags/tag398.xml"/><Relationship Id="rId80" Type="http://schemas.openxmlformats.org/officeDocument/2006/relationships/tags" Target="../tags/tag397.xml"/><Relationship Id="rId8" Type="http://schemas.openxmlformats.org/officeDocument/2006/relationships/tags" Target="../tags/tag325.xml"/><Relationship Id="rId79" Type="http://schemas.openxmlformats.org/officeDocument/2006/relationships/tags" Target="../tags/tag396.xml"/><Relationship Id="rId78" Type="http://schemas.openxmlformats.org/officeDocument/2006/relationships/tags" Target="../tags/tag395.xml"/><Relationship Id="rId77" Type="http://schemas.openxmlformats.org/officeDocument/2006/relationships/tags" Target="../tags/tag394.xml"/><Relationship Id="rId76" Type="http://schemas.openxmlformats.org/officeDocument/2006/relationships/tags" Target="../tags/tag393.xml"/><Relationship Id="rId75" Type="http://schemas.openxmlformats.org/officeDocument/2006/relationships/tags" Target="../tags/tag392.xml"/><Relationship Id="rId74" Type="http://schemas.openxmlformats.org/officeDocument/2006/relationships/tags" Target="../tags/tag391.xml"/><Relationship Id="rId73" Type="http://schemas.openxmlformats.org/officeDocument/2006/relationships/tags" Target="../tags/tag390.xml"/><Relationship Id="rId72" Type="http://schemas.openxmlformats.org/officeDocument/2006/relationships/tags" Target="../tags/tag389.xml"/><Relationship Id="rId71" Type="http://schemas.openxmlformats.org/officeDocument/2006/relationships/tags" Target="../tags/tag388.xml"/><Relationship Id="rId70" Type="http://schemas.openxmlformats.org/officeDocument/2006/relationships/tags" Target="../tags/tag387.xml"/><Relationship Id="rId7" Type="http://schemas.openxmlformats.org/officeDocument/2006/relationships/tags" Target="../tags/tag324.xml"/><Relationship Id="rId69" Type="http://schemas.openxmlformats.org/officeDocument/2006/relationships/tags" Target="../tags/tag386.xml"/><Relationship Id="rId68" Type="http://schemas.openxmlformats.org/officeDocument/2006/relationships/tags" Target="../tags/tag385.xml"/><Relationship Id="rId67" Type="http://schemas.openxmlformats.org/officeDocument/2006/relationships/tags" Target="../tags/tag384.xml"/><Relationship Id="rId66" Type="http://schemas.openxmlformats.org/officeDocument/2006/relationships/tags" Target="../tags/tag383.xml"/><Relationship Id="rId65" Type="http://schemas.openxmlformats.org/officeDocument/2006/relationships/tags" Target="../tags/tag382.xml"/><Relationship Id="rId64" Type="http://schemas.openxmlformats.org/officeDocument/2006/relationships/tags" Target="../tags/tag381.xml"/><Relationship Id="rId63" Type="http://schemas.openxmlformats.org/officeDocument/2006/relationships/tags" Target="../tags/tag380.xml"/><Relationship Id="rId62" Type="http://schemas.openxmlformats.org/officeDocument/2006/relationships/tags" Target="../tags/tag379.xml"/><Relationship Id="rId61" Type="http://schemas.openxmlformats.org/officeDocument/2006/relationships/tags" Target="../tags/tag378.xml"/><Relationship Id="rId60" Type="http://schemas.openxmlformats.org/officeDocument/2006/relationships/tags" Target="../tags/tag377.xml"/><Relationship Id="rId6" Type="http://schemas.openxmlformats.org/officeDocument/2006/relationships/tags" Target="../tags/tag323.xml"/><Relationship Id="rId59" Type="http://schemas.openxmlformats.org/officeDocument/2006/relationships/tags" Target="../tags/tag376.xml"/><Relationship Id="rId58" Type="http://schemas.openxmlformats.org/officeDocument/2006/relationships/tags" Target="../tags/tag375.xml"/><Relationship Id="rId57" Type="http://schemas.openxmlformats.org/officeDocument/2006/relationships/tags" Target="../tags/tag374.xml"/><Relationship Id="rId56" Type="http://schemas.openxmlformats.org/officeDocument/2006/relationships/tags" Target="../tags/tag373.xml"/><Relationship Id="rId55" Type="http://schemas.openxmlformats.org/officeDocument/2006/relationships/tags" Target="../tags/tag372.xml"/><Relationship Id="rId54" Type="http://schemas.openxmlformats.org/officeDocument/2006/relationships/tags" Target="../tags/tag371.xml"/><Relationship Id="rId53" Type="http://schemas.openxmlformats.org/officeDocument/2006/relationships/tags" Target="../tags/tag370.xml"/><Relationship Id="rId52" Type="http://schemas.openxmlformats.org/officeDocument/2006/relationships/tags" Target="../tags/tag369.xml"/><Relationship Id="rId51" Type="http://schemas.openxmlformats.org/officeDocument/2006/relationships/tags" Target="../tags/tag368.xml"/><Relationship Id="rId50" Type="http://schemas.openxmlformats.org/officeDocument/2006/relationships/tags" Target="../tags/tag367.xml"/><Relationship Id="rId5" Type="http://schemas.openxmlformats.org/officeDocument/2006/relationships/tags" Target="../tags/tag322.xml"/><Relationship Id="rId49" Type="http://schemas.openxmlformats.org/officeDocument/2006/relationships/tags" Target="../tags/tag366.xml"/><Relationship Id="rId48" Type="http://schemas.openxmlformats.org/officeDocument/2006/relationships/tags" Target="../tags/tag365.xml"/><Relationship Id="rId47" Type="http://schemas.openxmlformats.org/officeDocument/2006/relationships/tags" Target="../tags/tag364.xml"/><Relationship Id="rId46" Type="http://schemas.openxmlformats.org/officeDocument/2006/relationships/tags" Target="../tags/tag363.xml"/><Relationship Id="rId45" Type="http://schemas.openxmlformats.org/officeDocument/2006/relationships/tags" Target="../tags/tag362.xml"/><Relationship Id="rId44" Type="http://schemas.openxmlformats.org/officeDocument/2006/relationships/tags" Target="../tags/tag361.xml"/><Relationship Id="rId43" Type="http://schemas.openxmlformats.org/officeDocument/2006/relationships/tags" Target="../tags/tag360.xml"/><Relationship Id="rId42" Type="http://schemas.openxmlformats.org/officeDocument/2006/relationships/tags" Target="../tags/tag359.xml"/><Relationship Id="rId41" Type="http://schemas.openxmlformats.org/officeDocument/2006/relationships/tags" Target="../tags/tag358.xml"/><Relationship Id="rId40" Type="http://schemas.openxmlformats.org/officeDocument/2006/relationships/tags" Target="../tags/tag357.xml"/><Relationship Id="rId4" Type="http://schemas.openxmlformats.org/officeDocument/2006/relationships/tags" Target="../tags/tag321.xml"/><Relationship Id="rId39" Type="http://schemas.openxmlformats.org/officeDocument/2006/relationships/tags" Target="../tags/tag356.xml"/><Relationship Id="rId38" Type="http://schemas.openxmlformats.org/officeDocument/2006/relationships/tags" Target="../tags/tag355.xml"/><Relationship Id="rId37" Type="http://schemas.openxmlformats.org/officeDocument/2006/relationships/tags" Target="../tags/tag354.xml"/><Relationship Id="rId36" Type="http://schemas.openxmlformats.org/officeDocument/2006/relationships/tags" Target="../tags/tag353.xml"/><Relationship Id="rId35" Type="http://schemas.openxmlformats.org/officeDocument/2006/relationships/tags" Target="../tags/tag352.xml"/><Relationship Id="rId34" Type="http://schemas.openxmlformats.org/officeDocument/2006/relationships/tags" Target="../tags/tag351.xml"/><Relationship Id="rId33" Type="http://schemas.openxmlformats.org/officeDocument/2006/relationships/tags" Target="../tags/tag350.xml"/><Relationship Id="rId32" Type="http://schemas.openxmlformats.org/officeDocument/2006/relationships/tags" Target="../tags/tag349.xml"/><Relationship Id="rId31" Type="http://schemas.openxmlformats.org/officeDocument/2006/relationships/tags" Target="../tags/tag348.xml"/><Relationship Id="rId30" Type="http://schemas.openxmlformats.org/officeDocument/2006/relationships/tags" Target="../tags/tag347.xml"/><Relationship Id="rId3" Type="http://schemas.openxmlformats.org/officeDocument/2006/relationships/tags" Target="../tags/tag320.xml"/><Relationship Id="rId29" Type="http://schemas.openxmlformats.org/officeDocument/2006/relationships/tags" Target="../tags/tag346.xml"/><Relationship Id="rId28" Type="http://schemas.openxmlformats.org/officeDocument/2006/relationships/tags" Target="../tags/tag345.xml"/><Relationship Id="rId27" Type="http://schemas.openxmlformats.org/officeDocument/2006/relationships/tags" Target="../tags/tag344.xml"/><Relationship Id="rId26" Type="http://schemas.openxmlformats.org/officeDocument/2006/relationships/tags" Target="../tags/tag343.xml"/><Relationship Id="rId25" Type="http://schemas.openxmlformats.org/officeDocument/2006/relationships/tags" Target="../tags/tag342.xml"/><Relationship Id="rId24" Type="http://schemas.openxmlformats.org/officeDocument/2006/relationships/tags" Target="../tags/tag341.xml"/><Relationship Id="rId23" Type="http://schemas.openxmlformats.org/officeDocument/2006/relationships/tags" Target="../tags/tag340.xml"/><Relationship Id="rId22" Type="http://schemas.openxmlformats.org/officeDocument/2006/relationships/tags" Target="../tags/tag339.xml"/><Relationship Id="rId21" Type="http://schemas.openxmlformats.org/officeDocument/2006/relationships/tags" Target="../tags/tag338.xml"/><Relationship Id="rId20" Type="http://schemas.openxmlformats.org/officeDocument/2006/relationships/tags" Target="../tags/tag337.xml"/><Relationship Id="rId2" Type="http://schemas.openxmlformats.org/officeDocument/2006/relationships/image" Target="../media/image12.jpeg"/><Relationship Id="rId19" Type="http://schemas.openxmlformats.org/officeDocument/2006/relationships/tags" Target="../tags/tag336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9.xml"/><Relationship Id="rId119" Type="http://schemas.openxmlformats.org/officeDocument/2006/relationships/image" Target="../media/image4.png"/><Relationship Id="rId118" Type="http://schemas.openxmlformats.org/officeDocument/2006/relationships/tags" Target="../tags/tag435.xml"/><Relationship Id="rId117" Type="http://schemas.openxmlformats.org/officeDocument/2006/relationships/tags" Target="../tags/tag434.xml"/><Relationship Id="rId116" Type="http://schemas.openxmlformats.org/officeDocument/2006/relationships/tags" Target="../tags/tag433.xml"/><Relationship Id="rId115" Type="http://schemas.openxmlformats.org/officeDocument/2006/relationships/tags" Target="../tags/tag432.xml"/><Relationship Id="rId114" Type="http://schemas.openxmlformats.org/officeDocument/2006/relationships/tags" Target="../tags/tag431.xml"/><Relationship Id="rId113" Type="http://schemas.openxmlformats.org/officeDocument/2006/relationships/tags" Target="../tags/tag430.xml"/><Relationship Id="rId112" Type="http://schemas.openxmlformats.org/officeDocument/2006/relationships/tags" Target="../tags/tag429.xml"/><Relationship Id="rId111" Type="http://schemas.openxmlformats.org/officeDocument/2006/relationships/tags" Target="../tags/tag428.xml"/><Relationship Id="rId110" Type="http://schemas.openxmlformats.org/officeDocument/2006/relationships/tags" Target="../tags/tag427.xml"/><Relationship Id="rId11" Type="http://schemas.openxmlformats.org/officeDocument/2006/relationships/tags" Target="../tags/tag328.xml"/><Relationship Id="rId109" Type="http://schemas.openxmlformats.org/officeDocument/2006/relationships/tags" Target="../tags/tag426.xml"/><Relationship Id="rId108" Type="http://schemas.openxmlformats.org/officeDocument/2006/relationships/tags" Target="../tags/tag425.xml"/><Relationship Id="rId107" Type="http://schemas.openxmlformats.org/officeDocument/2006/relationships/tags" Target="../tags/tag424.xml"/><Relationship Id="rId106" Type="http://schemas.openxmlformats.org/officeDocument/2006/relationships/tags" Target="../tags/tag423.xml"/><Relationship Id="rId105" Type="http://schemas.openxmlformats.org/officeDocument/2006/relationships/tags" Target="../tags/tag422.xml"/><Relationship Id="rId104" Type="http://schemas.openxmlformats.org/officeDocument/2006/relationships/tags" Target="../tags/tag421.xml"/><Relationship Id="rId103" Type="http://schemas.openxmlformats.org/officeDocument/2006/relationships/tags" Target="../tags/tag420.xml"/><Relationship Id="rId102" Type="http://schemas.openxmlformats.org/officeDocument/2006/relationships/tags" Target="../tags/tag419.xml"/><Relationship Id="rId101" Type="http://schemas.openxmlformats.org/officeDocument/2006/relationships/tags" Target="../tags/tag418.xml"/><Relationship Id="rId100" Type="http://schemas.openxmlformats.org/officeDocument/2006/relationships/tags" Target="../tags/tag417.xml"/><Relationship Id="rId10" Type="http://schemas.openxmlformats.org/officeDocument/2006/relationships/tags" Target="../tags/tag327.xml"/><Relationship Id="rId1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6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37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2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3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47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48.xml"/><Relationship Id="rId1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49.xml"/><Relationship Id="rId1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50.xml"/><Relationship Id="rId1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5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451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通俗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popular, ordinary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卓越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outstanding,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remai'kable, brilliant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zhuō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堆积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pile up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预测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predict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万分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very much,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extremely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振奋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inspiring, exciting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fèn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公认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generally acknowledge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45046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卓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374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3997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399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454910"/>
            <a:ext cx="8296275" cy="6299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卓有成效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卓识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卓著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艰苦卓绝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卓越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卓见</a:t>
            </a:r>
            <a:endParaRPr lang="zh-CN" altLang="en-US" sz="3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293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3184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3184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454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多年来，他们在环境与资源保护方面做了许多卓有成效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的工作，获得了社会的积极评价。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211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1863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2371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9831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除了搜寻外星生命的信号，人类还进行了长期艰苦卓绝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的探索，梦想有朝一日能与外星人会面。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8025130" y="4815840"/>
            <a:ext cx="1751330" cy="1415415"/>
          </a:xfrm>
          <a:prstGeom prst="round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40" y="1391920"/>
            <a:ext cx="1570355" cy="1522730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23514"/>
            <a:ext cx="2837180" cy="1845540"/>
            <a:chOff x="7787" y="2955"/>
            <a:chExt cx="5660" cy="205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55"/>
              <a:ext cx="5660" cy="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加以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动词，表示对待或处理前面所提事物的态度和方法。“加以”后面必带双音节动词宾语，“加以”是个形式动词，真正表示动作的是后面的动词。</a:t>
              </a:r>
              <a:endParaRPr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455785" cy="828675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487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对于你的意见和建议，我们会认真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加以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研究。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10185" y="3243580"/>
            <a:ext cx="9173845" cy="1097280"/>
            <a:chOff x="518" y="3097"/>
            <a:chExt cx="14447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61" y="3130"/>
              <a:ext cx="14404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大数据如何连接未来？我们不妨以大数据与健康为例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加以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说明。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学校为我们提供了这么好的图书馆和自习室，我们应该好好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加以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利用。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521585" y="3758565"/>
            <a:ext cx="1410970" cy="1300480"/>
          </a:xfrm>
          <a:prstGeom prst="ellipse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2178685"/>
            <a:ext cx="85363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下面这些句子都有问题，请</a:t>
            </a:r>
            <a:r>
              <a:rPr lang="zh-CN" altLang="en-US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673" y="5137150"/>
            <a:ext cx="80060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现在人们的读书生活更加多元化，大家都根据自身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不同的需求</a:t>
            </a:r>
            <a:r>
              <a:rPr lang="zh-CN" altLang="en-US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  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，使读书进入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真正的理性时代。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加以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79825"/>
            <a:ext cx="929830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为什么男生没有学习健美操的兴趣？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应采取什么措施</a:t>
            </a:r>
            <a:r>
              <a:rPr lang="zh-CN" altLang="en-US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en-US" altLang="zh-CN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                  </a:t>
            </a:r>
            <a:r>
              <a:rPr lang="en-US" altLang="zh-CN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u="sng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214235" y="2088515"/>
            <a:ext cx="30613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同学们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加以改正</a:t>
            </a:r>
            <a:endParaRPr lang="zh-CN" altLang="en-US" sz="28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4280" y="4218940"/>
            <a:ext cx="6456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对这一状况加以改变，吸引男生加入到学习健美操的行列中来</a:t>
            </a:r>
            <a:endParaRPr lang="zh-CN" altLang="en-US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1415" y="5545455"/>
            <a:ext cx="2919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对图书加以选择</a:t>
            </a:r>
            <a:endParaRPr lang="zh-CN" altLang="en-US" sz="28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公司能有如此好的效益，全是职工们的功劳。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中国政府派遣代表团参加了这次国际会议。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 láo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功劳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credit, meritorious service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(deed), contribution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pài qiǎn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派遣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send sb. on mission, to dispatch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那里地势险要，是块战略要地。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他仿造这种样式制作了一架飞机模型。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zhàn lüè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战略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strategy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mó xíng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模型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n. model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我和朋友去外地度假往返的车票共计500元。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小刚家的生活条件非常优越。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gòng jì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共计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add up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yōu yuè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优越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superior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我们做任何事情都要本着实事求是的原则。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3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shíshì-qiúshì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实事求是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seek truth from facts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功劳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credit, meritorious service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(deed), contribution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战略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strategy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lüè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派遣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send sb. on mission, to dispatch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qiǎn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模型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model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共计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add up to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gòng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优越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superior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yōu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实事求是</a:t>
              </a:r>
              <a:endParaRPr kumimoji="0" lang="zh-CN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seek truth from facts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shíshì-qiúshì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51380"/>
            <a:ext cx="8296275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派遣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调兵遣将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消遣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差遣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自遣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遣送</a:t>
            </a:r>
            <a:endParaRPr lang="zh-CN" altLang="en-US"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03339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我写文章是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消遣，闷的时候就写一点儿，没什么目的，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仅此而已。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2971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公元前139年,张骞受汉武帝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派遣，出使西域，13年后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回到长安。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8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1360" y="341630"/>
            <a:ext cx="1514475" cy="155892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55876"/>
            <a:ext cx="2837180" cy="1814976"/>
            <a:chOff x="7787" y="2991"/>
            <a:chExt cx="5660" cy="201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1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大大、远远</a:t>
              </a:r>
              <a:r>
                <a:rPr lang="zh-CN" altLang="en-US" sz="12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大大”和“远远”都是副词，它们是单音节形容词“大”和“远”的重叠形式。“大大”表示程度很深或数量很大，多修饰双音节动词、动词短语，多用于书面语。“远远”重叠后基本意思不变。“大大、远远”后都可以加“地”。</a:t>
              </a:r>
              <a:endParaRPr lang="zh-CN" altLang="en-US" sz="12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80845"/>
            <a:ext cx="9455785" cy="953135"/>
            <a:chOff x="518" y="3334"/>
            <a:chExt cx="14891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34"/>
              <a:ext cx="14890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大数据的优越之处就在于，能够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大大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（地）提高医生的工作效率，将医生的能量发挥到最大。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67005" y="3202940"/>
            <a:ext cx="9173845" cy="953135"/>
            <a:chOff x="518" y="3033"/>
            <a:chExt cx="14447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33"/>
              <a:ext cx="14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实事求是地讲，即使仅仅做到这一点，大数据为人类做出的贡献也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远远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（地）超出了我们的期盼。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你现在的任务就是认真读书，因为你现在的知识、能力都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远远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不能胜任你理想中的工作。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805" y="4660900"/>
            <a:ext cx="1483995" cy="1641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637155" y="3055620"/>
            <a:ext cx="1884045" cy="1240790"/>
          </a:xfrm>
          <a:prstGeom prst="round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大大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”或者“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远远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3140"/>
            <a:ext cx="105156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散步时，身体挺直，胳膊自由摆动，能使肺的换气量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811905"/>
            <a:ext cx="108388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我们之间的共同点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分歧，我相信我们这次合作一定能够成功。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452745"/>
            <a:ext cx="1061466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随着经济的发展，来往物资的运输量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，这条道路原有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的运输能力已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满足需求。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29675" y="2204085"/>
            <a:ext cx="30613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大大增加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03625" y="3775710"/>
            <a:ext cx="30613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远远多于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3980" y="5414645"/>
            <a:ext cx="30613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大大增加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了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4635" y="5850890"/>
            <a:ext cx="30613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远远不能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后来的事实验证了他的推断是正确的。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任何人都扭转不了历史车轮的前进方向。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如果我能早点下决定，就不会如此被动了。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珍惜水资源，保护水环境，防治水污染。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yàn zhèng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验证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test and verify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niǔ zhuǎn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扭转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reverse, to twist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bèi dòng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被动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passive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fáng 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防治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prevent and cure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我们的目标是彻底消灭贫穷，过上富裕生活。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温暖的春风吹拂着大地，农民播下的种子正在萌芽。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7743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不以事实为依据的推测往往是荒谬的。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xiāo miè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消灭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eliminate, to eradicate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méng yá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萌芽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sprout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huāng miù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荒谬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preposterous, ridiculous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验证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test and verify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02410" y="874395"/>
            <a:ext cx="2680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被动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passive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bèi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扭转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reverse, to twist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6470" y="863600"/>
            <a:ext cx="273367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zhuǎn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prevent and cure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消灭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eliminate, to eradicate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萌芽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sprout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méng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荒谬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preposterous, ridiculous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81210" y="4382135"/>
            <a:ext cx="2498725" cy="6140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huāng</a:t>
            </a:r>
            <a:r>
              <a:rPr lang="en-US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miù</a:t>
            </a:r>
            <a:endParaRPr lang="zh-CN"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萌生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萌发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萌芽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萌动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49475"/>
            <a:ext cx="9380855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当这个念头突然萌生出来的时候,我自己都被吓了一跳。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7848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芭蕾从萌芽到发展,至今已有几百年的历史了。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73525"/>
            <a:ext cx="845058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谬论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谬误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失之毫厘,谬以千里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荒谬</a:t>
            </a:r>
            <a:endParaRPr lang="zh-CN" altLang="en-US"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21910"/>
            <a:ext cx="899541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显然,真理与谬论是一对含义截然相反的概念。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220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确定目标是决策中的重要一环，目标一错，失之毫厘，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谬以千里。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49364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806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831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831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3616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转变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转弯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转学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转眼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转账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转危为安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目不转睛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转告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转达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转让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转租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72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7502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750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4772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她靠着栏杆，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目不转睛</a:t>
            </a: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地望着那艘大船渐渐远去，船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上载着她的父亲。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64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6181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668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4149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我一定把问候和邀请转达给国王陛下，相信他对访问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贵国会有浓厚的兴趣。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加以：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卓越：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万分：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被动：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通俗：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荒谬：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3\图片\背景.pn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373" y="6413"/>
                  <a:ext cx="14382" cy="1014"/>
                  <a:chOff x="7507" y="6413"/>
                  <a:chExt cx="14382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7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619" y="6413"/>
                    <a:ext cx="627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big data era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大数据时代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盲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科盲、文盲、色盲、法盲、股盲、电脑盲、扫盲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航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航线、航程、航空、航天、航海、航道、航班、航向、出航、导航、领航、夜航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票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彩票、门票、车票、邮票、船票、电影票、戏票、月票、免票、售票、开票、退票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量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海量、大量、少量、数量、重量、产量、含量、能量、热量、音量、雨量、定量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600000">
            <a:off x="2465705" y="5445760"/>
            <a:ext cx="3001010" cy="251460"/>
            <a:chOff x="7325474" y="3820934"/>
            <a:chExt cx="1340854" cy="26393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1000000">
            <a:off x="2352675" y="20320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840000">
            <a:off x="2003425" y="3811270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21180000">
            <a:off x="2470150" y="3393440"/>
            <a:ext cx="3001010" cy="2514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3926840"/>
            <a:ext cx="6369050" cy="116205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3875" y="3928745"/>
            <a:ext cx="63684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“对你的帮助我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万分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感激”与“对你的帮助我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十分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感激”相比，前者所表达的程度更深。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4510" y="470916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“万分”表示的程度比“十分”更深。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万分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十分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99210"/>
            <a:ext cx="6369050" cy="12788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3875" y="1304925"/>
            <a:ext cx="63684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心情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万分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悲痛。（√）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天气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万分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寒冷。（×）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4510" y="219900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“万分”只能修饰表示心理状态的形容词或动词。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678430"/>
            <a:ext cx="6369050" cy="115760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665730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听到这个消息，大家都感到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万分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十分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惊讶。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335851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都表示程度深，“非常”的意思。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03875" y="5187315"/>
            <a:ext cx="6369050" cy="140906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3875" y="5187315"/>
            <a:ext cx="63684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心情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十分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悲痛。（√）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天气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十分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寒冷。（√）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4510" y="61785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“十分”没有这样的限制。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56995" y="1639570"/>
          <a:ext cx="9455150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/>
                <a:gridCol w="2764790"/>
              </a:tblGrid>
              <a:tr h="952500">
                <a:tc>
                  <a:txBody>
                    <a:bodyPr/>
                    <a:p>
                      <a:pPr algn="ctr"/>
                      <a:r>
                        <a:rPr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句子</a:t>
                      </a:r>
                      <a:endParaRPr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判断正误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把你这么珍贵的结婚纪念物弄丢了，我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十分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过意不去。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听到老板点到自己的名字，他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万分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紧张地看了我一眼。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这里的风景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万分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优美，令人流连忘返。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远古时代，人与自然的关系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万分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和谐。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920" y="824865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判断正误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9163050" y="27952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小钩"/>
          <p:cNvGrpSpPr/>
          <p:nvPr/>
        </p:nvGrpSpPr>
        <p:grpSpPr>
          <a:xfrm>
            <a:off x="9182735" y="3733165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1574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科技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86330"/>
            <a:ext cx="47326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）正确使用本课辨析的词语“万分-十分”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7802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掌握“加以、大大、远远”的意义和用法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25115"/>
            <a:ext cx="4653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了解篇章修辞的“仿词”的作用和意义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55670"/>
            <a:ext cx="84201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了解“扭转”中“转”字的车字旁及带有车字旁的汉字所表达的意义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263716"/>
            <a:ext cx="3840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不言而喻、人为、攒”的意义和用法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8287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49282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按课本P28练习5中的提示简述课文内容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6461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熟悉并掌握“摸不着头脑、卓越、派遣、扭转、萌芽、荒谬、预兆、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3122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我们学校现在的条件比先前好多了。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这张报纸已经发黄，显得很陈旧了。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xiān qián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先前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previously, before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 jiù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陈旧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outmoded, obsolete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保持友谊的前提条件是互相信任和互相尊重。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他把整个事情都交代清楚了。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qián tí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前提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precondition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jiāo dài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交代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explain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生产中出了事故，要追究领导者的责任。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据说，喜不喜欢吃香菜是由基因决定的。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zhuī jiū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追究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investigate,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look into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jī yīn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基因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gene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有些疾病是会遗传给子孙的。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yí chuán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遗传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inherit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8740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这个结果谁也没有预料到。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1439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轻松的娱乐活动可以消除疲劳。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2775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我们要想办法消除影响身体健康的隐患。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不知为什么，我总觉得这是一个不祥的预兆。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 liào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预料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expect, to anticipate, to predict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xiāo chú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消除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eliminate, to remove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yǐn huàn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隐患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hidden trouble, hidden danger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 zhào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预兆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sign, omen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这本书里所讲的都是可怕的真实案例。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7487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草丛间零星地点缀着一些小花。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8822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医生正在与时间赛跑，极力挽救病人的生命。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àn 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案例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case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líng xīng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零星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scattered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wǎn jiù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挽救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save, to rescue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先前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previously, before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前提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precondition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tí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陈旧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outmoded, obsolete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交代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explain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追究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investigate,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look into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jiū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基因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gene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遗传</a:t>
              </a:r>
              <a:endParaRPr kumimoji="0" lang="zh-CN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inherit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2726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chuán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预料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expect, to anticipate, to predict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隐患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hidden trouble, hidden danger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消除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eliminate, to remove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预兆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sign, omen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案例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零星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scattered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挽救</a:t>
              </a:r>
              <a:endParaRPr kumimoji="0" lang="zh-CN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save, to rescue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2726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49364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806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831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831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465705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兆头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恶兆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吉兆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前兆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先兆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预兆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72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7502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750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4772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书店的需求旺盛，这对全国的出版市场来说无疑是一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个好兆头。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64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6181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668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546600"/>
            <a:ext cx="885063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所谓“瑞雪兆丰年”，是说冬天大雪是来年丰收的预兆。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萌芽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挽救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被动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振奋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隐患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391025"/>
            <a:chOff x="108" y="-186"/>
            <a:chExt cx="19025" cy="6915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2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今天我在报纸上看到一则令人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的消息。有关科学家经研究发现，对病人进行持续跟踪监测，可以预测病人发病的时机，消除疾病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患者生命。这就可以变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为主动，把疾病消灭在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状态。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47845" y="39814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隐患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57645" y="39814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挽救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92190" y="24834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振奋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68805" y="48164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被动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67345" y="48164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萌芽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玉石雕刻是一项细致的工作，来不得半点马虎。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他终于考上大学，高兴的心情，自是不言而喻了。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8457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长期食用含盐量太高的食物会导致血压变高。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她不喜欢依赖别人，自己的事情总是自己做。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xì 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细致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meticulous, careful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bùyán’éryù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不言而喻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self-evident, to be comprehended without being told, it goes without saying that...</a:t>
            </a:r>
            <a:endParaRPr lang="en-US" altLang="zh-CN" sz="1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xuè yā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血压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blood pressure (BP)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yī lài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依赖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depend 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幸运的是，这一切并不是梦，切切实实的是真的。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7487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他提出的这个办法，是切实可行的。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8822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在大家的协助下，他圆满完成了任务。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qièqiè shíshí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切切实实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real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qiè shí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切实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practical, feasible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xié zhù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协助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assist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细致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meticulous, careful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血压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blood pressure (BP)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yā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8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不言而喻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self-evident, to be comprehended without being told, it goes without saying that...</a:t>
              </a:r>
              <a:endParaRPr lang="en-US" sz="16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358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bùyán’éryù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依赖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depend 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切切实实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real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qièqiè shíshí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切实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practical, feasible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协助</a:t>
              </a:r>
              <a:endParaRPr kumimoji="0" lang="zh-CN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assist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2726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xié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2593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2520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2522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2522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2465070"/>
            <a:ext cx="926846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譬喻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比喻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隐喻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家喻户晓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不言而喻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不可理喻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喻之以理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3512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3513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3514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3593465"/>
            <a:ext cx="871918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有人将“绿色饭店”翻译为“环境友好型饭店”。“绿色饭店”或只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是一种比喻的说法，是用来指导饭店在环境管理方面的发展方向的。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4504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4501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4506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448373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在中国，梅兰芳是一位京剧名家，他的大名家喻户晓,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人人皆知。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13" grpId="0" bldLvl="0" animBg="1"/>
      <p:bldP spid="19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切实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卓越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扭转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协助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战略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524000"/>
            <a:ext cx="12080875" cy="4358640"/>
            <a:chOff x="108" y="-186"/>
            <a:chExt cx="19025" cy="6864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18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该公司之所以取得如此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的成就，最重要的是与相关机构建立了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合作伙伴关系，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了过去单打独斗的局面，在各方面人才的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下，制定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可行的方案。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809240" y="36728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战略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14565" y="36728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扭转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28870" y="28714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卓越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59780" y="44786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协助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59875" y="44126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切实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我国的航天技术已经达到了世界先进水平。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我们学校的体育器材特别齐全。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xiān jìn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先进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advanced,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cutting-edge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qì cái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器材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equipment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很明显，这些破坏都是人为造成的。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我们的事业前景极为广阔。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rén wéi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人为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artificial, man-made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qián jǐng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前景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prospect, outlook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该药品已经进入临床实验阶段。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要学会以法律的手段维护自己的权益。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lín chuáng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临床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clinical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wéi 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维护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maintain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现在的手机可以收集使用者的生理数据。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shēng lǐ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生理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physiology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先进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advanced,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cutting-edge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人为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artificial, man-made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器材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equipment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前景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prospect, outlook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临床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clinical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47720" y="4364355"/>
            <a:ext cx="27178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lín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chuáng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维护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maintain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生理</a:t>
              </a:r>
              <a:endParaRPr kumimoji="0" lang="zh-CN" altLang="en-US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physiology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259334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252031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252285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25228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2465070"/>
            <a:ext cx="926846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为生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为非作歹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无能为力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大有作为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胡作非为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351218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351345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351472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3496310"/>
            <a:ext cx="871918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乐观是一种超脱豁达的心态，为人乐观，对人、对事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业也必然热情。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450405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450151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450659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448373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如今，心理医生已经能对多种50年前我们还无能为力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的心理疾病采取有效的治疗措施了。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13" grpId="0" bldLvl="0" animBg="1"/>
      <p:bldP spid="1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近期，我国政府将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派遣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代表团出访欧洲。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近期，我国政府将派代表团出访欧洲。（派遣）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410146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几项支出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共计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三千万元。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几项支出合起来一共是三千万元。（共计）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在我们这家跨国公司里，大家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公认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他非常敬业。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108419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在我们这家跨国公司里，大家一致认为他非常敬业。（公认）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先前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我和他在一个单位共事，后来他跳槽走了。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908875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以前我和他在一个单位共事，后来他跳槽走了。（先前）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02005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他为学校做出的贡献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不言而喻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，大家心里都清楚。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80122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他为学校做出的贡献不用说，大家心里都清楚。（不言而喻）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成年以后要独立生活，不能再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依赖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父母了。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成年以后要独立生活，不能再依靠父母了。（依赖）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81710" y="995045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例：血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压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气压 电压 高压 低压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卓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越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消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灭：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前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景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维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护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3\图片\背景.pn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373" y="6413"/>
                  <a:ext cx="14382" cy="1014"/>
                  <a:chOff x="7507" y="6413"/>
                  <a:chExt cx="14382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7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619" y="6413"/>
                    <a:ext cx="627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big data era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大数据时代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3\图片\背景.pn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373" y="6413"/>
                  <a:ext cx="14382" cy="1014"/>
                  <a:chOff x="7507" y="6413"/>
                  <a:chExt cx="14382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7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619" y="6413"/>
                    <a:ext cx="627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big data era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大数据时代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你觉得，我们利用大数据可以做哪些事情？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 up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275" y="2142490"/>
            <a:ext cx="4500880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为了这次旅行，他攒了一年的钱。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请你们拿出一套切实可行的办法来。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zǎn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攒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save, to accumulate,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gather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kě xíng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可行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feasible, workable, practicable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回顾过去，展望未来，我们充满信心。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zhǎn wàng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展望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forecast, to look into the distance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93040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攒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save, to accumulate,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gather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26663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zǎn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95707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展望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forecast, to look into the distance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70850" y="2693035"/>
            <a:ext cx="2832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91960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可行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feasible, workable, practicable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265557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49364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攒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806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831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831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465705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攒钱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积攒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72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7502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750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4772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她只有一个心思，就是靠自己的劳动多赚钱，攒钱，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将来供孩子上大学。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64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6181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668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546600"/>
            <a:ext cx="885063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废电池积攒到一定数量，可联系垃圾回收中心进行回收。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听课文，回答下列问题：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请复述课文中给出的大数据的例子。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疾病的发生是偶然的吗？有哪些原因？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在未来医疗模式中，大数据有什么作用？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730" y="1169670"/>
            <a:ext cx="1355090" cy="134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63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532255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什么是大数据？枯燥的名词解释会让“科盲”们更加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摸不着头脑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，有学者以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通俗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的例子这样告诉我们，“每个人乘飞机时，都是自己选择航线，这是人的智慧，当人们的选择结果反映到具体的航程中来，就会有大量的数据被记录下来。我们根据这些原始的、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堆积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如山的记录梳理出的航程设计方案，将是最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卓越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的。这就是大数据的方法。”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9265"/>
            <a:ext cx="983043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请用重点词语复述故事：摸不着头脑、通俗、堆积、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卓越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391920"/>
            <a:ext cx="1189799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大数据有什么用？举例来说，百度在2014年世界杯期间准确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预测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德国夺冠，就是大数据的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功劳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。百度的做法是：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派遣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数据专家全面搜索5年来全世界987支球队3.7万场比赛的数据，并与彩票中心等占有大量数据的相关机构建立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战略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合作伙伴关系，将各类数据融入预测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模型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中。这一海量数据库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共计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涉及19972名球员和1.2亿条相关数据。之后，百度对2006年和2010年世界杯的淘汰赛进行了结果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验证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，准确率接近75%，这一结果令大数据研究者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万分振奋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请用重点词语复述故事：预测、功劳、派遣、战略、模型、共计、验证、万分、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振奋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64020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那么，大数据如何连接未来？我们不妨以大数据与健康为例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加以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说明。人们公认“医疗”和“健康”分属两个完全不同的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领域，有了大数据，它们不仅相通相融，还有可能彻底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扭转先前陈旧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被动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的有病治病方式，改为积极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防治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，甚至把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疾病消灭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萌芽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状态中的想法也不显得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荒谬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68595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请用重点词语复述故事：加以、扭转、先前、陈旧、被动、防治、疾病、消灭、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萌芽、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荒谬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46480"/>
            <a:ext cx="12056110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做进一步讨论之前，有一个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前提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必须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交代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清楚：每一次疾病的发生都不是偶然的，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追究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原因，无非是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基因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遗传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、环境、生活习惯等。虽非偶然，却无法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预料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，因此，传统医疗只能帮你治病。如果能找出病因呢？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消除隐患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就成为了可能，“健康大数据”就是要做这件事。比如心脏病，病人发病常常是有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预兆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的，如果对患者的心跳数据有足够长时间的持续积累，就可能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预测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病人发病的时机；对于心脏病突发致死的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案例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，如果能提前24小时监测到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零星先兆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，甚至可以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挽救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患者的生命。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3748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请用重点词语复述故事：前提、交代、追究、基因、遗传、预料、消除、隐患、预兆、预测、案例、零星、先兆、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挽救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堵塞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滞留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融化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紧缺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184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优胜劣汰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出路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谋求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珍珠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遏制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昂贵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81292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利用大数据对一个病种进行细致的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监测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，意义是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不言而喻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的。中国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血压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有问题的人不在少数，其中高血压患者有1亿人，潜在患者还有1亿人，如果这2亿人都能通过“高血压手表”或者什么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先进器材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监测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，对他们的健康进行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管理，将会是非常有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前景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的尝试。 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3748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请用重点词语复述故事：监测、不言而喻、血压、先进、器材、监测、人为、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前景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3\图片\背景.pn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46480"/>
            <a:ext cx="1205611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在未来医疗模式中，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临床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会尽量减少对人的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依赖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，因为医生是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切切实实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的稀缺资源，大数据的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优越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之处就在于，能够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大大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提高医生的工作效率，将医生的能量发挥到最大。因为大数据的健康维护不是得了病之后再采集数据，而是平时就在一些特殊设备的协调下，把人所有的生理数据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攒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起来，对其进行分析处理后，发给医生，远程医疗服务将会变得可行而且优质。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实事求是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地讲，即便仅仅做到这一点，大数据为人类做出的贡献也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远远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超出了我们的期盼。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展望未来，大数据将会走进我们生活的各个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领域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，有人这样定位大数据时代的意义：“拥有知识曾意味着掌握过去，现在它更意味着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预测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未来。”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3748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请用重点词语复述故事：临床、依赖、切切实实、优越、大大、攒、实事求是、远远、领域、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预测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9240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46395"/>
                <a:gridCol w="6407785"/>
              </a:tblGrid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什么是大数据？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以通俗的例子......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大数据有什么用？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百度预测世界杯冠军的做法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73558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83530"/>
                <a:gridCol w="6470650"/>
              </a:tblGrid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大数据如何连接未来？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让“医疗”和“健康”相通相融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消除疾病隐患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对病种进行细致的监测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临床减少对人的依赖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大数据时代有何意义？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预测未来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修辞（一）——仿词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仿词是一种修辞手法，即根据表达的需要，替换现成词语中的一部分，临时仿造出一个新词。例如：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28035" y="4262755"/>
            <a:ext cx="891476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：枯燥的名词解释会让“科盲”们更加摸不着头脑。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（“科盲”即模仿“文盲”临时创造出来的词汇。）</a:t>
            </a:r>
            <a:endParaRPr lang="zh-CN" altLang="en-US" sz="24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57655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修辞（一）——仿词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仿词是一种修辞手法，即根据表达的需要，替换现成词语中的一部分，临时仿造出一个新词。例如：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4730" y="4251960"/>
            <a:ext cx="820356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：十一月，广州还是秋高气爽，北国名城哈尔滨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早已“草木皆冰”了。</a:t>
            </a:r>
            <a:endParaRPr lang="zh-CN" altLang="en-US" sz="22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592455" y="36658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7810"/>
            <a:chOff x="-3197" y="3732"/>
            <a:chExt cx="17738" cy="2406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修辞（一）——仿词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仿词是一种修辞手法，即根据表达的需要，替换现成词语中的一部分，临时仿造出一个新词。例如：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406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4730" y="4176395"/>
            <a:ext cx="784796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：李安失业在家六年，天天扮演“家庭妇男”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的角色，但他的心仍然属于导演，以至于后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来拍出的电影个个惊人。</a:t>
            </a:r>
            <a:endParaRPr lang="zh-CN" altLang="en-US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592455" y="375221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939800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470535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指出下列哪句没有使用仿词修辞手法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1817370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如果你想过幸福的生活，就必须有安排好生活的智慧。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2682875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336290"/>
            <a:ext cx="109778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我不知道上了多少级台阶，一级又一级，是乐趣也是苦趣，好像我出生以来就在登山似的，一直走到筋疲力尽，才算走到了山顶。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377690"/>
            <a:ext cx="12430760" cy="2306320"/>
            <a:chOff x="-443" y="1654"/>
            <a:chExt cx="19576" cy="3632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2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80440" y="4901565"/>
            <a:ext cx="1097661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7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正如“水感”特好的人有可能成为世界级游泳运动员一样，让有“球感”的人去打球踢球，有“生意感”的人去担任厂长经理，有“新闻感”的人去当记者，“群众感”特强的人当领导，这于本人于事业都有一定的好处。</a:t>
            </a:r>
            <a:endParaRPr lang="zh-CN" altLang="en-US" sz="27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56995" y="1931035"/>
          <a:ext cx="9455150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/>
                <a:gridCol w="2764790"/>
              </a:tblGrid>
              <a:tr h="952500">
                <a:tc>
                  <a:txBody>
                    <a:bodyPr/>
                    <a:p>
                      <a:pPr algn="ctr"/>
                      <a:r>
                        <a:rPr lang="zh-CN"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语段</a:t>
                      </a:r>
                      <a:endParaRPr lang="zh-CN"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仿词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有些天天喊大众化的人，连三句老百姓的话都讲不来，可见他就没有下过决心跟老百姓学，其实他的意思仍是小众化。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自从有了酒吧以后，各种“吧”都冒出来了，什么水吧、氧吧、网吧、陶吧等。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这种产品一个月也没卖出去一件，别的产品都在热销，我看这是在冷销。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5900" y="760095"/>
            <a:ext cx="7007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找出下列语段中的仿词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2005" y="3288665"/>
            <a:ext cx="19951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小众化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22005" y="4190365"/>
            <a:ext cx="199517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水吧、氧吧、网吧、陶吧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2005" y="5349875"/>
            <a:ext cx="19951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冷销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货币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钱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注射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打针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补偿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偿还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7063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愚昧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愚笨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词汇：熟悉下列近义词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239649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88064" y="740410"/>
            <a:ext cx="8099876" cy="1391101"/>
            <a:chOff x="3424" y="3426"/>
            <a:chExt cx="10152" cy="135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135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424" y="3544"/>
              <a:ext cx="10152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3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现在我们已经进入了一个大数据时代，日常生活中，处处都有数据记录，比如：吃饭、运动、心跳、血压、购物等，除了上述几方面，请想一想，还有哪些数据与我们的生活关系密切？</a:t>
              </a:r>
              <a:endParaRPr lang="zh-CN" altLang="en-US" sz="23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437451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 up 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275" y="2682240"/>
            <a:ext cx="4500880" cy="25120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倔强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顽固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仁慈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善良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殴打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揍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光荣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骄傲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词汇：熟悉下列近义词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7063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巴结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讨好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复兴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兴盛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本人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自己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间谍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特工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词汇：熟悉下列近义词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7063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机动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灵活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检讨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检查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哆嗦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发抖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变质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腐烂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词汇：熟悉下列近义词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7063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这篇课文以具体的例子给我们介绍了大数据时代。什么是大数据？大数据有什么用？大数据如何连接未来？大数据时代有何意义？本文都给出了答案。请参考课本练习5，把课文缩写成350字左右的短文。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二十三课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23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这本书用通俗的语言讲了一些浅显的道理。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这里的货物堆积如山。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tōng sú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popular, ordinary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duī jī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堆积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pile up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他在这一领域取得了卓越的成就。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人类预测天气变化的能力越来越强了。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zhuō yuè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卓越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outstanding,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remai'kable, brilliant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yù cè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预测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predict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他为失去母亲而痛苦万分。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这个振奋人心的喜讯很快传遍了全国。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wàn fēn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万分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very much,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extremely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zhèn fèn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振奋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inspiring, exciting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他是公认的大学问家。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 rèn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generally acknowledge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9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TABLE_BEAUTIFY" val="smartTable{a3504bfe-9be4-4cbb-8cd9-10c76e4b185a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TABLE_BEAUTIFY" val="smartTable{a3504bfe-9be4-4cbb-8cd9-10c76e4b185a}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52.xml><?xml version="1.0" encoding="utf-8"?>
<p:tagLst xmlns:p="http://schemas.openxmlformats.org/presentationml/2006/main">
  <p:tag name="KSO_WM_SPECIAL_SOURCE" val="bdnull"/>
</p:tagLst>
</file>

<file path=ppt/tags/tag453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11535</Words>
  <Application>WPS Presentation</Application>
  <PresentationFormat>宽屏</PresentationFormat>
  <Paragraphs>1394</Paragraphs>
  <Slides>74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8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1744</cp:revision>
  <dcterms:created xsi:type="dcterms:W3CDTF">2019-06-19T02:08:00Z</dcterms:created>
  <dcterms:modified xsi:type="dcterms:W3CDTF">2022-11-02T16:07:55Z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